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1" r:id="rId4"/>
    <p:sldId id="280" r:id="rId5"/>
    <p:sldId id="270" r:id="rId6"/>
    <p:sldId id="281" r:id="rId7"/>
    <p:sldId id="269" r:id="rId8"/>
    <p:sldId id="272" r:id="rId9"/>
    <p:sldId id="273" r:id="rId10"/>
    <p:sldId id="274" r:id="rId11"/>
    <p:sldId id="275" r:id="rId12"/>
    <p:sldId id="276" r:id="rId13"/>
    <p:sldId id="282" r:id="rId14"/>
    <p:sldId id="277" r:id="rId15"/>
    <p:sldId id="278" r:id="rId16"/>
    <p:sldId id="279" r:id="rId17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F01"/>
    <a:srgbClr val="FFFFFF"/>
    <a:srgbClr val="E7FD13"/>
    <a:srgbClr val="5E1102"/>
    <a:srgbClr val="B5FAFD"/>
    <a:srgbClr val="D6EC02"/>
    <a:srgbClr val="02D425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r>
              <a:rPr lang="en-NZ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NZ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2EDE73B2-7E74-468D-A547-4EC588E404B6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3198161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C441B-0A86-40F6-87EE-6FCB8E5A000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741560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0392B-7EDC-4848-BE40-E0796838604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0843335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848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/>
          <a:p>
            <a:pPr lvl="0"/>
            <a:endParaRPr lang="en-N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C4E8B-7606-4929-883F-6F9893F567D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5842030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3ACBA-A300-4D8D-8A26-2FBF2579D44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98789368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2A20-39F2-4131-AC5E-2B1EF8EDE77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9419542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B80F-FF6B-4109-91A9-6C30F8A85F2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91482792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2F618-811D-4632-B72C-C9FEF221F15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09698859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4B673-D377-4A4A-9F91-B831C470B5B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4957196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AF452-A306-4C05-8ADB-9DD4BF10A65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57812189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C7046-C040-4F21-AC7D-8799B9AF2820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4292754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4A025-50AE-4BD7-8D81-06813584BA3B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6351639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CF6B0"/>
            </a:gs>
            <a:gs pos="100000">
              <a:srgbClr val="B5FAFD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Tahoma" charset="0"/>
              </a:defRPr>
            </a:lvl1pPr>
          </a:lstStyle>
          <a:p>
            <a:pPr>
              <a:defRPr/>
            </a:pPr>
            <a:fld id="{FA9E78BA-DA00-4963-AF31-7DF7ADDCDC9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SKOOL\13%20BIOLOGY\2%20DNA%20&amp;%20Gene%20Expression\1%20POWER%20POINTS\vastv1346%5b1%5d.wm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2/24/Induced_fit_diagram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../VIDEO/Enzyme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67000"/>
            <a:ext cx="9144000" cy="1695450"/>
          </a:xfrm>
        </p:spPr>
        <p:txBody>
          <a:bodyPr/>
          <a:lstStyle/>
          <a:p>
            <a:pPr eaLnBrk="1" hangingPunct="1"/>
            <a:r>
              <a:rPr lang="en-NZ" dirty="0" smtClean="0"/>
              <a:t>ENZYMES</a:t>
            </a:r>
            <a:endParaRPr lang="en-NZ" dirty="0" smtClean="0">
              <a:solidFill>
                <a:srgbClr val="5E110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dirty="0" smtClean="0">
              <a:solidFill>
                <a:schemeClr val="tx2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 </a:t>
            </a:r>
            <a:r>
              <a:rPr lang="en-NZ" sz="2400" dirty="0" smtClean="0"/>
              <a:t>,  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7"/>
            </a:pPr>
            <a:r>
              <a:rPr lang="en-NZ" smtClean="0">
                <a:solidFill>
                  <a:srgbClr val="000099"/>
                </a:solidFill>
              </a:rPr>
              <a:t>Affected by </a:t>
            </a:r>
            <a:r>
              <a:rPr lang="en-NZ" smtClean="0">
                <a:solidFill>
                  <a:srgbClr val="565F01"/>
                </a:solidFill>
              </a:rPr>
              <a:t>enzyme</a:t>
            </a:r>
            <a:r>
              <a:rPr lang="en-NZ" smtClean="0">
                <a:solidFill>
                  <a:srgbClr val="000099"/>
                </a:solidFill>
              </a:rPr>
              <a:t> concentration.</a:t>
            </a:r>
            <a:endParaRPr lang="en-AU" smtClean="0">
              <a:solidFill>
                <a:srgbClr val="000099"/>
              </a:solidFill>
            </a:endParaRP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685800" y="5867400"/>
            <a:ext cx="762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99"/>
                </a:solidFill>
              </a:rPr>
              <a:t>The greater the </a:t>
            </a:r>
            <a:r>
              <a:rPr lang="en-NZ" sz="2000" b="1">
                <a:solidFill>
                  <a:srgbClr val="565F01"/>
                </a:solidFill>
              </a:rPr>
              <a:t>enzyme concentration</a:t>
            </a:r>
            <a:r>
              <a:rPr lang="en-NZ" sz="2000" b="1">
                <a:solidFill>
                  <a:srgbClr val="000099"/>
                </a:solidFill>
              </a:rPr>
              <a:t>, the faster the reaction</a:t>
            </a:r>
            <a:endParaRPr lang="en-AU" sz="2000" b="1">
              <a:solidFill>
                <a:srgbClr val="000099"/>
              </a:solidFill>
            </a:endParaRPr>
          </a:p>
        </p:txBody>
      </p:sp>
      <p:pic>
        <p:nvPicPr>
          <p:cNvPr id="993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086475" cy="351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9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 </a:t>
            </a:r>
            <a:r>
              <a:rPr lang="en-NZ" sz="2400" dirty="0" smtClean="0"/>
              <a:t>,  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 Black" pitchFamily="34" charset="0"/>
              <a:buAutoNum type="arabicPeriod" startAt="8"/>
            </a:pPr>
            <a:r>
              <a:rPr lang="en-NZ" smtClean="0">
                <a:solidFill>
                  <a:srgbClr val="000099"/>
                </a:solidFill>
              </a:rPr>
              <a:t>Also affected by </a:t>
            </a:r>
            <a:r>
              <a:rPr lang="en-NZ" smtClean="0">
                <a:solidFill>
                  <a:srgbClr val="565F01"/>
                </a:solidFill>
              </a:rPr>
              <a:t>substrate</a:t>
            </a:r>
            <a:r>
              <a:rPr lang="en-NZ" smtClean="0">
                <a:solidFill>
                  <a:srgbClr val="000099"/>
                </a:solidFill>
              </a:rPr>
              <a:t> concentration.</a:t>
            </a:r>
            <a:endParaRPr lang="en-AU" smtClean="0"/>
          </a:p>
        </p:txBody>
      </p:sp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05000"/>
            <a:ext cx="6172200" cy="357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533400" y="5715000"/>
            <a:ext cx="815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000" b="1">
                <a:solidFill>
                  <a:srgbClr val="000099"/>
                </a:solidFill>
              </a:rPr>
              <a:t>The greater the </a:t>
            </a:r>
            <a:r>
              <a:rPr lang="en-NZ" sz="2000" b="1">
                <a:solidFill>
                  <a:srgbClr val="565F01"/>
                </a:solidFill>
              </a:rPr>
              <a:t>substrate concentration</a:t>
            </a:r>
            <a:r>
              <a:rPr lang="en-NZ" sz="2000" b="1">
                <a:solidFill>
                  <a:srgbClr val="000099"/>
                </a:solidFill>
              </a:rPr>
              <a:t>, the faster the reaction, BUT it slows as all the enzyme molecules become engaged.</a:t>
            </a:r>
            <a:endParaRPr lang="en-AU" sz="2000" b="1">
              <a:solidFill>
                <a:srgbClr val="000099"/>
              </a:solidFill>
            </a:endParaRP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5867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NZ" dirty="0" smtClean="0">
                <a:solidFill>
                  <a:srgbClr val="000099"/>
                </a:solidFill>
              </a:rPr>
              <a:t>9.	Poisoned </a:t>
            </a:r>
            <a:r>
              <a:rPr lang="en-NZ" b="0" dirty="0" smtClean="0">
                <a:solidFill>
                  <a:srgbClr val="000099"/>
                </a:solidFill>
              </a:rPr>
              <a:t>by substances such as heavy 	metal ions, </a:t>
            </a:r>
            <a:r>
              <a:rPr lang="en-NZ" b="0" dirty="0" err="1" smtClean="0">
                <a:solidFill>
                  <a:srgbClr val="000099"/>
                </a:solidFill>
              </a:rPr>
              <a:t>e.g</a:t>
            </a:r>
            <a:r>
              <a:rPr lang="en-NZ" b="0" dirty="0" smtClean="0">
                <a:solidFill>
                  <a:srgbClr val="000099"/>
                </a:solidFill>
              </a:rPr>
              <a:t> mercury and lead.</a:t>
            </a:r>
          </a:p>
          <a:p>
            <a:pPr marL="609600" indent="-609600" eaLnBrk="1" hangingPunct="1">
              <a:buFontTx/>
              <a:buNone/>
              <a:defRPr/>
            </a:pPr>
            <a:endParaRPr lang="en-NZ" b="0" dirty="0" smtClean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AU" b="0" dirty="0" smtClean="0">
              <a:solidFill>
                <a:srgbClr val="000099"/>
              </a:solidFill>
            </a:endParaRPr>
          </a:p>
        </p:txBody>
      </p:sp>
      <p:pic>
        <p:nvPicPr>
          <p:cNvPr id="101380" name="Picture 4" descr="Odin_Imag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7000"/>
            <a:ext cx="2819400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2" name="Picture 6" descr="ing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200400"/>
            <a:ext cx="2971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610600" y="62484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400"/>
                            </p:stCondLst>
                            <p:childTnLst>
                              <p:par>
                                <p:cTn id="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1013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2400"/>
                            </p:stCondLst>
                            <p:childTnLst>
                              <p:par>
                                <p:cTn id="1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013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Inhibitors Work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7794245" cy="596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839200" y="65532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415587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>
                <a:solidFill>
                  <a:srgbClr val="565F01"/>
                </a:solidFill>
              </a:rPr>
              <a:t>Enzymes are: </a:t>
            </a:r>
            <a:r>
              <a:rPr lang="en-NZ" sz="2400" smtClean="0">
                <a:solidFill>
                  <a:srgbClr val="565F01"/>
                </a:solidFill>
              </a:rPr>
              <a:t>(continued)</a:t>
            </a:r>
            <a:endParaRPr lang="en-AU" sz="2400" smtClean="0">
              <a:solidFill>
                <a:srgbClr val="565F01"/>
              </a:solidFill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NZ" dirty="0" smtClean="0">
                <a:solidFill>
                  <a:srgbClr val="000099"/>
                </a:solidFill>
              </a:rPr>
              <a:t>10.	Sometimes poisons themselves!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NZ" dirty="0" smtClean="0">
                <a:solidFill>
                  <a:srgbClr val="000099"/>
                </a:solidFill>
              </a:rPr>
              <a:t>	</a:t>
            </a:r>
            <a:r>
              <a:rPr lang="en-NZ" sz="2800" dirty="0" smtClean="0">
                <a:solidFill>
                  <a:srgbClr val="000099"/>
                </a:solidFill>
              </a:rPr>
              <a:t>E.g. stings</a:t>
            </a:r>
            <a:endParaRPr lang="en-NZ" dirty="0" smtClean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AU" dirty="0" smtClean="0">
              <a:solidFill>
                <a:srgbClr val="000099"/>
              </a:solidFill>
            </a:endParaRPr>
          </a:p>
        </p:txBody>
      </p:sp>
      <p:pic>
        <p:nvPicPr>
          <p:cNvPr id="102405" name="Picture 5" descr="Death Stalker Scorp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37338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7" name="Picture 7" descr="200px-Waspstinger1658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1600"/>
            <a:ext cx="28956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9" name="Picture 9" descr="sting_gla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14800"/>
            <a:ext cx="3733800" cy="254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8839200" y="65532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62000" y="5105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400" b="1"/>
              <a:t>Scorpion</a:t>
            </a:r>
            <a:endParaRPr lang="en-GB" sz="2400" b="1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324600" y="1600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400" b="1">
                <a:solidFill>
                  <a:srgbClr val="FFFFFF"/>
                </a:solidFill>
              </a:rPr>
              <a:t>Wasp</a:t>
            </a:r>
            <a:endParaRPr lang="en-GB" sz="2400" b="1">
              <a:solidFill>
                <a:srgbClr val="FFFFFF"/>
              </a:solidFill>
            </a:endParaRP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858000" y="6019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sz="2400" b="1">
                <a:solidFill>
                  <a:srgbClr val="800000"/>
                </a:solidFill>
              </a:rPr>
              <a:t>Bee</a:t>
            </a:r>
            <a:endParaRPr lang="en-GB" sz="2400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7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6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32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3561" grpId="0"/>
      <p:bldP spid="23562" grpId="0"/>
      <p:bldP spid="235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smtClean="0">
                <a:solidFill>
                  <a:srgbClr val="565F01"/>
                </a:solidFill>
              </a:rPr>
              <a:t>Enzymes: </a:t>
            </a:r>
            <a:r>
              <a:rPr lang="en-NZ" sz="2400" dirty="0" smtClean="0">
                <a:solidFill>
                  <a:srgbClr val="565F01"/>
                </a:solidFill>
              </a:rPr>
              <a:t>(continued) </a:t>
            </a:r>
            <a:r>
              <a:rPr lang="en-NZ" sz="2400" dirty="0" smtClean="0"/>
              <a:t>,  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685800"/>
            <a:ext cx="7848600" cy="2438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NZ" sz="2800" dirty="0" smtClean="0">
                <a:solidFill>
                  <a:srgbClr val="000099"/>
                </a:solidFill>
              </a:rPr>
              <a:t>11.	Often have </a:t>
            </a:r>
            <a:r>
              <a:rPr lang="en-NZ" sz="2800" dirty="0" smtClean="0">
                <a:solidFill>
                  <a:srgbClr val="565F01"/>
                </a:solidFill>
              </a:rPr>
              <a:t>co-factors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NZ" sz="2800" dirty="0" smtClean="0">
                <a:solidFill>
                  <a:srgbClr val="000099"/>
                </a:solidFill>
              </a:rPr>
              <a:t>	</a:t>
            </a:r>
            <a:r>
              <a:rPr lang="en-NZ" sz="2400" dirty="0" smtClean="0">
                <a:solidFill>
                  <a:srgbClr val="000099"/>
                </a:solidFill>
              </a:rPr>
              <a:t>e.g. metals such as iron or magnesium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NZ" sz="2400" dirty="0" smtClean="0">
                <a:solidFill>
                  <a:srgbClr val="000099"/>
                </a:solidFill>
              </a:rPr>
              <a:t>	or organic </a:t>
            </a:r>
            <a:r>
              <a:rPr lang="en-NZ" sz="2400" dirty="0" smtClean="0">
                <a:solidFill>
                  <a:srgbClr val="565F01"/>
                </a:solidFill>
              </a:rPr>
              <a:t>co-enzymes</a:t>
            </a:r>
            <a:r>
              <a:rPr lang="en-NZ" sz="2400" dirty="0" smtClean="0">
                <a:solidFill>
                  <a:srgbClr val="000099"/>
                </a:solidFill>
              </a:rPr>
              <a:t> (e.g. vitamins)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en-NZ" sz="2800" dirty="0" smtClean="0">
                <a:solidFill>
                  <a:srgbClr val="000099"/>
                </a:solidFill>
              </a:rPr>
              <a:t>	</a:t>
            </a:r>
          </a:p>
          <a:p>
            <a:pPr marL="609600" indent="-609600" eaLnBrk="1" hangingPunct="1">
              <a:buFontTx/>
              <a:buNone/>
              <a:defRPr/>
            </a:pPr>
            <a:endParaRPr lang="en-NZ" sz="2800" dirty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 smtClean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 smtClean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 smtClean="0">
              <a:solidFill>
                <a:srgbClr val="000099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en-NZ" sz="2800" dirty="0">
              <a:solidFill>
                <a:srgbClr val="000099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51784"/>
            <a:ext cx="5556817" cy="4172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2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7524" name="vastv1346[1].wm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999" fill="hold"/>
                                        <p:tgtEl>
                                          <p:spTgt spid="1075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752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75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10600" cy="685800"/>
          </a:xfrm>
        </p:spPr>
        <p:txBody>
          <a:bodyPr/>
          <a:lstStyle/>
          <a:p>
            <a:pPr eaLnBrk="1" hangingPunct="1"/>
            <a:r>
              <a:rPr lang="en-NZ" dirty="0" smtClean="0"/>
              <a:t>Enzymes</a:t>
            </a:r>
            <a:endParaRPr lang="en-AU" sz="2000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229600" cy="5867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NZ" dirty="0" smtClean="0">
                <a:solidFill>
                  <a:srgbClr val="565F01"/>
                </a:solidFill>
              </a:rPr>
              <a:t>Enzymes are: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NZ" dirty="0" smtClean="0">
                <a:solidFill>
                  <a:srgbClr val="565F01"/>
                </a:solidFill>
              </a:rPr>
              <a:t>Biological catalysts – they speed up chemical reactions but are unchanged by the reaction they catalyse. These reactions either build up bigger molecules (substrate) OR break substrate molecules down.</a:t>
            </a:r>
          </a:p>
          <a:p>
            <a:pPr marL="609600" indent="-609600" eaLnBrk="1" hangingPunct="1">
              <a:buFontTx/>
              <a:buNone/>
            </a:pPr>
            <a:endParaRPr lang="en-NZ" dirty="0" smtClean="0">
              <a:solidFill>
                <a:srgbClr val="565F01"/>
              </a:solidFill>
            </a:endParaRPr>
          </a:p>
          <a:p>
            <a:pPr marL="609600" indent="-609600" eaLnBrk="1" hangingPunct="1">
              <a:buFontTx/>
              <a:buAutoNum type="arabicPeriod" startAt="2"/>
            </a:pPr>
            <a:r>
              <a:rPr lang="en-NZ" dirty="0" smtClean="0">
                <a:solidFill>
                  <a:srgbClr val="565F01"/>
                </a:solidFill>
              </a:rPr>
              <a:t>They work by lowering the activation energy of the reaction. </a:t>
            </a:r>
          </a:p>
          <a:p>
            <a:pPr marL="609600" indent="-609600" eaLnBrk="1" hangingPunct="1">
              <a:buFontTx/>
              <a:buNone/>
            </a:pPr>
            <a:r>
              <a:rPr lang="en-NZ" dirty="0" smtClean="0">
                <a:solidFill>
                  <a:srgbClr val="565F01"/>
                </a:solidFill>
              </a:rPr>
              <a:t>	</a:t>
            </a: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7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/>
              <a:t>A catalysed </a:t>
            </a:r>
            <a:r>
              <a:rPr lang="en-NZ" dirty="0" smtClean="0"/>
              <a:t>reaction</a:t>
            </a:r>
            <a:endParaRPr lang="en-AU" sz="2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AU" smtClean="0"/>
          </a:p>
        </p:txBody>
      </p:sp>
      <p:pic>
        <p:nvPicPr>
          <p:cNvPr id="15364" name="Picture 5" descr="Image:Activation2 updated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73914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086600" y="3733800"/>
            <a:ext cx="2057400" cy="1200150"/>
            <a:chOff x="7086600" y="3733800"/>
            <a:chExt cx="2057400" cy="1200329"/>
          </a:xfrm>
        </p:grpSpPr>
        <p:sp>
          <p:nvSpPr>
            <p:cNvPr id="6" name="TextBox 5"/>
            <p:cNvSpPr txBox="1"/>
            <p:nvPr/>
          </p:nvSpPr>
          <p:spPr>
            <a:xfrm>
              <a:off x="7391400" y="3733800"/>
              <a:ext cx="1752600" cy="1200329"/>
            </a:xfrm>
            <a:prstGeom prst="rect">
              <a:avLst/>
            </a:prstGeom>
            <a:solidFill>
              <a:srgbClr val="002060"/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NZ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Overall energy is the same with or without the enzyme</a:t>
              </a:r>
            </a:p>
          </p:txBody>
        </p:sp>
        <p:sp>
          <p:nvSpPr>
            <p:cNvPr id="7" name="Left Arrow 6"/>
            <p:cNvSpPr/>
            <p:nvPr/>
          </p:nvSpPr>
          <p:spPr>
            <a:xfrm>
              <a:off x="7086600" y="4038645"/>
              <a:ext cx="304800" cy="484260"/>
            </a:xfrm>
            <a:prstGeom prst="leftArrow">
              <a:avLst>
                <a:gd name="adj1" fmla="val 50000"/>
                <a:gd name="adj2" fmla="val 172956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Enzyme Structure</a:t>
            </a:r>
            <a:endParaRPr lang="en-NZ" dirty="0"/>
          </a:p>
        </p:txBody>
      </p:sp>
      <p:pic>
        <p:nvPicPr>
          <p:cNvPr id="51202" name="Picture 2" descr="http://www.cryst.bbk.ac.uk/PPS95/course/10_interactions/lysozym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3752850" cy="454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1219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b="1" dirty="0" smtClean="0">
                <a:solidFill>
                  <a:srgbClr val="002060"/>
                </a:solidFill>
              </a:rPr>
              <a:t>Active Site</a:t>
            </a:r>
            <a:endParaRPr lang="en-NZ" sz="4800" b="1" dirty="0">
              <a:solidFill>
                <a:srgbClr val="002060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>
            <a:off x="2362200" y="2050197"/>
            <a:ext cx="1828800" cy="7692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594764" y="3283802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b="1" dirty="0" smtClean="0">
                <a:solidFill>
                  <a:srgbClr val="002060"/>
                </a:solidFill>
              </a:rPr>
              <a:t>Enzyme</a:t>
            </a:r>
            <a:endParaRPr lang="en-NZ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2979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http://t1.gstatic.com/images?q=tbn:ANd9GcSoPVfZGcvJ20kczE0CIZJW48vvUK8GDNnxW2S5zDENMkBX2xl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1" y="762001"/>
            <a:ext cx="1600199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</a:t>
            </a:r>
            <a:r>
              <a:rPr lang="en-NZ" sz="2400" dirty="0" smtClean="0">
                <a:solidFill>
                  <a:srgbClr val="565F01"/>
                </a:solidFill>
              </a:rPr>
              <a:t>)</a:t>
            </a:r>
            <a:endParaRPr lang="en-AU" sz="2000" dirty="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10600" cy="5867400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3"/>
            </a:pPr>
            <a:r>
              <a:rPr lang="en-NZ" dirty="0" smtClean="0">
                <a:solidFill>
                  <a:srgbClr val="000099"/>
                </a:solidFill>
              </a:rPr>
              <a:t>Thought to work by the </a:t>
            </a:r>
            <a:r>
              <a:rPr lang="en-NZ" dirty="0" smtClean="0">
                <a:solidFill>
                  <a:srgbClr val="800000"/>
                </a:solidFill>
              </a:rPr>
              <a:t>“lock and key method”.</a:t>
            </a:r>
            <a:r>
              <a:rPr lang="en-NZ" sz="2800" dirty="0" smtClean="0">
                <a:solidFill>
                  <a:srgbClr val="565F01"/>
                </a:solidFill>
              </a:rPr>
              <a:t> </a:t>
            </a:r>
            <a:endParaRPr lang="en-NZ" dirty="0" smtClean="0">
              <a:solidFill>
                <a:srgbClr val="565F01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NZ" dirty="0" smtClean="0">
                <a:solidFill>
                  <a:srgbClr val="800000"/>
                </a:solidFill>
              </a:rPr>
              <a:t>	</a:t>
            </a:r>
            <a:endParaRPr lang="en-AU" sz="2400" dirty="0" smtClean="0">
              <a:solidFill>
                <a:srgbClr val="800000"/>
              </a:solidFill>
            </a:endParaRP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4063"/>
            <a:ext cx="7352007" cy="36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uiExpand="1" build="p"/>
      <p:bldP spid="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</a:t>
            </a:r>
            <a:r>
              <a:rPr lang="en-NZ" sz="2400" dirty="0" smtClean="0">
                <a:solidFill>
                  <a:srgbClr val="565F01"/>
                </a:solidFill>
              </a:rPr>
              <a:t>)</a:t>
            </a:r>
            <a:endParaRPr lang="en-AU" sz="2000" dirty="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10600" cy="58674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NZ" dirty="0" smtClean="0">
                <a:solidFill>
                  <a:srgbClr val="800000"/>
                </a:solidFill>
              </a:rPr>
              <a:t>	</a:t>
            </a:r>
            <a:r>
              <a:rPr lang="en-NZ" sz="2400" dirty="0" smtClean="0">
                <a:solidFill>
                  <a:srgbClr val="800000"/>
                </a:solidFill>
              </a:rPr>
              <a:t>This idea has been modified to the </a:t>
            </a:r>
            <a:r>
              <a:rPr lang="en-NZ" sz="2800" dirty="0" smtClean="0">
                <a:solidFill>
                  <a:srgbClr val="000099"/>
                </a:solidFill>
              </a:rPr>
              <a:t>induced fit</a:t>
            </a:r>
            <a:r>
              <a:rPr lang="en-NZ" dirty="0" smtClean="0">
                <a:solidFill>
                  <a:srgbClr val="800000"/>
                </a:solidFill>
              </a:rPr>
              <a:t> </a:t>
            </a:r>
            <a:r>
              <a:rPr lang="en-NZ" sz="2400" dirty="0" smtClean="0">
                <a:solidFill>
                  <a:srgbClr val="800000"/>
                </a:solidFill>
              </a:rPr>
              <a:t>model of enzyme function.</a:t>
            </a:r>
            <a:endParaRPr lang="en-AU" sz="2400" dirty="0" smtClean="0">
              <a:solidFill>
                <a:srgbClr val="800000"/>
              </a:solidFill>
            </a:endParaRPr>
          </a:p>
        </p:txBody>
      </p:sp>
      <p:pic>
        <p:nvPicPr>
          <p:cNvPr id="95237" name="Picture 5" descr="Image:Induced fit diagram.sv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09" y="1981200"/>
            <a:ext cx="8191500" cy="319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90599" y="6095999"/>
            <a:ext cx="173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>
                <a:solidFill>
                  <a:schemeClr val="bg1"/>
                </a:solidFill>
                <a:hlinkClick r:id="rId4" action="ppaction://hlinkfile"/>
              </a:rPr>
              <a:t>VIDEO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3698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  <p:bldP spid="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10600" cy="685800"/>
          </a:xfrm>
        </p:spPr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</a:t>
            </a:r>
            <a:endParaRPr lang="en-AU" sz="2000" u="sng" dirty="0" smtClean="0">
              <a:solidFill>
                <a:srgbClr val="C0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7848600" cy="5562600"/>
          </a:xfrm>
        </p:spPr>
        <p:txBody>
          <a:bodyPr/>
          <a:lstStyle/>
          <a:p>
            <a:pPr marL="990600" lvl="1" indent="-533400" eaLnBrk="1" hangingPunct="1">
              <a:buFontTx/>
              <a:buNone/>
            </a:pPr>
            <a:endParaRPr lang="en-NZ" smtClean="0">
              <a:solidFill>
                <a:srgbClr val="565F01"/>
              </a:solidFill>
            </a:endParaRPr>
          </a:p>
          <a:p>
            <a:pPr marL="609600" indent="-609600" eaLnBrk="1" hangingPunct="1">
              <a:buFontTx/>
              <a:buAutoNum type="arabicPeriod" startAt="4"/>
            </a:pPr>
            <a:r>
              <a:rPr lang="en-NZ" sz="3600" smtClean="0">
                <a:solidFill>
                  <a:srgbClr val="565F01"/>
                </a:solidFill>
              </a:rPr>
              <a:t>Specific</a:t>
            </a:r>
            <a:r>
              <a:rPr lang="en-NZ" sz="2800" smtClean="0">
                <a:solidFill>
                  <a:srgbClr val="565F01"/>
                </a:solidFill>
              </a:rPr>
              <a:t> - Each enzyme will catalyse only one reaction.</a:t>
            </a:r>
          </a:p>
          <a:p>
            <a:pPr marL="609600" indent="-609600" eaLnBrk="1" hangingPunct="1">
              <a:buFontTx/>
              <a:buNone/>
            </a:pPr>
            <a:r>
              <a:rPr lang="en-NZ" sz="2800" smtClean="0">
                <a:solidFill>
                  <a:srgbClr val="565F01"/>
                </a:solidFill>
              </a:rPr>
              <a:t>	</a:t>
            </a:r>
          </a:p>
          <a:p>
            <a:pPr marL="609600" indent="-609600" eaLnBrk="1" hangingPunct="1">
              <a:buFontTx/>
              <a:buNone/>
            </a:pPr>
            <a:r>
              <a:rPr lang="en-NZ" sz="2800" smtClean="0">
                <a:solidFill>
                  <a:srgbClr val="565F01"/>
                </a:solidFill>
              </a:rPr>
              <a:t>	e.g. Sucrase will break down sucrose and nothing else.</a:t>
            </a:r>
          </a:p>
          <a:p>
            <a:pPr marL="609600" indent="-609600" eaLnBrk="1" hangingPunct="1"/>
            <a:endParaRPr lang="en-AU" smtClean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 </a:t>
            </a:r>
            <a:r>
              <a:rPr lang="en-NZ" sz="2400" dirty="0" smtClean="0"/>
              <a:t>,  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10600" cy="5943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5"/>
            </a:pPr>
            <a:r>
              <a:rPr lang="en-NZ" smtClean="0">
                <a:solidFill>
                  <a:srgbClr val="000099"/>
                </a:solidFill>
              </a:rPr>
              <a:t>Affected by temperature</a:t>
            </a:r>
          </a:p>
          <a:p>
            <a:pPr marL="609600" indent="-609600" eaLnBrk="1" hangingPunct="1">
              <a:buFontTx/>
              <a:buNone/>
            </a:pPr>
            <a:r>
              <a:rPr lang="en-NZ" smtClean="0">
                <a:solidFill>
                  <a:srgbClr val="000099"/>
                </a:solidFill>
              </a:rPr>
              <a:t>	</a:t>
            </a:r>
            <a:r>
              <a:rPr lang="en-NZ" sz="2400" smtClean="0">
                <a:solidFill>
                  <a:srgbClr val="000099"/>
                </a:solidFill>
              </a:rPr>
              <a:t>Action is slow at low temperature. </a:t>
            </a:r>
          </a:p>
          <a:p>
            <a:pPr marL="609600" indent="-609600" eaLnBrk="1" hangingPunct="1">
              <a:buFontTx/>
              <a:buNone/>
            </a:pPr>
            <a:r>
              <a:rPr lang="en-NZ" sz="2400" smtClean="0">
                <a:solidFill>
                  <a:srgbClr val="000099"/>
                </a:solidFill>
              </a:rPr>
              <a:t>	It speeds up as temp. increases </a:t>
            </a:r>
          </a:p>
          <a:p>
            <a:pPr marL="609600" indent="-609600" eaLnBrk="1" hangingPunct="1">
              <a:buFontTx/>
              <a:buNone/>
            </a:pPr>
            <a:r>
              <a:rPr lang="en-NZ" sz="2400" smtClean="0">
                <a:solidFill>
                  <a:srgbClr val="000099"/>
                </a:solidFill>
              </a:rPr>
              <a:t>	Reaches an optimum (e.g. 37</a:t>
            </a:r>
            <a:r>
              <a:rPr lang="en-NZ" sz="2400" smtClean="0">
                <a:solidFill>
                  <a:srgbClr val="000099"/>
                </a:solidFill>
                <a:cs typeface="Arial" charset="0"/>
              </a:rPr>
              <a:t>°C)</a:t>
            </a:r>
          </a:p>
          <a:p>
            <a:pPr marL="609600" indent="-609600" eaLnBrk="1" hangingPunct="1">
              <a:buFontTx/>
              <a:buNone/>
            </a:pPr>
            <a:r>
              <a:rPr lang="en-NZ" sz="2400" smtClean="0">
                <a:solidFill>
                  <a:srgbClr val="000099"/>
                </a:solidFill>
                <a:cs typeface="Arial" charset="0"/>
              </a:rPr>
              <a:t>	Declines with high temps. </a:t>
            </a:r>
          </a:p>
          <a:p>
            <a:pPr marL="609600" indent="-609600" eaLnBrk="1" hangingPunct="1">
              <a:buFontTx/>
              <a:buNone/>
            </a:pPr>
            <a:r>
              <a:rPr lang="en-NZ" sz="2400" smtClean="0">
                <a:solidFill>
                  <a:srgbClr val="000099"/>
                </a:solidFill>
                <a:cs typeface="Arial" charset="0"/>
              </a:rPr>
              <a:t>	Stops when enzyme is denatured.</a:t>
            </a:r>
            <a:endParaRPr lang="en-AU" smtClean="0"/>
          </a:p>
        </p:txBody>
      </p:sp>
      <p:pic>
        <p:nvPicPr>
          <p:cNvPr id="97285" name="Picture 5" descr="enzyme_temp_gra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9188"/>
            <a:ext cx="4724400" cy="319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dirty="0" smtClean="0">
                <a:solidFill>
                  <a:srgbClr val="565F01"/>
                </a:solidFill>
              </a:rPr>
              <a:t>Enzymes are: </a:t>
            </a:r>
            <a:r>
              <a:rPr lang="en-NZ" sz="2400" dirty="0" smtClean="0">
                <a:solidFill>
                  <a:srgbClr val="565F01"/>
                </a:solidFill>
              </a:rPr>
              <a:t>(continued) </a:t>
            </a:r>
            <a:r>
              <a:rPr lang="en-NZ" sz="2400" dirty="0" smtClean="0"/>
              <a:t>, </a:t>
            </a:r>
            <a:endParaRPr lang="en-AU" sz="2400" dirty="0" smtClean="0">
              <a:solidFill>
                <a:srgbClr val="565F01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6"/>
            </a:pPr>
            <a:r>
              <a:rPr lang="en-NZ" smtClean="0">
                <a:solidFill>
                  <a:srgbClr val="000099"/>
                </a:solidFill>
              </a:rPr>
              <a:t>pH dependent</a:t>
            </a:r>
          </a:p>
          <a:p>
            <a:pPr marL="609600" indent="-609600" eaLnBrk="1" hangingPunct="1">
              <a:buFontTx/>
              <a:buNone/>
            </a:pPr>
            <a:r>
              <a:rPr lang="en-NZ" smtClean="0">
                <a:solidFill>
                  <a:srgbClr val="000099"/>
                </a:solidFill>
              </a:rPr>
              <a:t>	Have a specific pH at which they work best.</a:t>
            </a:r>
            <a:endParaRPr lang="en-AU" smtClean="0">
              <a:solidFill>
                <a:srgbClr val="000099"/>
              </a:solidFill>
            </a:endParaRPr>
          </a:p>
        </p:txBody>
      </p:sp>
      <p:pic>
        <p:nvPicPr>
          <p:cNvPr id="98311" name="Picture 7" descr="enzyme_ph_gra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5181600" cy="344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8458200" y="6324600"/>
            <a:ext cx="304800" cy="304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  <p:bldP spid="5" grpId="0" animBg="1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1334</TotalTime>
  <Words>213</Words>
  <Application>Microsoft Office PowerPoint</Application>
  <PresentationFormat>On-screen Show (4:3)</PresentationFormat>
  <Paragraphs>58</Paragraphs>
  <Slides>16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Melancholy abstract design template</vt:lpstr>
      <vt:lpstr>ENZYMES</vt:lpstr>
      <vt:lpstr>Enzymes</vt:lpstr>
      <vt:lpstr>A catalysed reaction</vt:lpstr>
      <vt:lpstr>Enzyme Structure</vt:lpstr>
      <vt:lpstr>Enzymes are: (continued)</vt:lpstr>
      <vt:lpstr>Enzymes are: (continued)</vt:lpstr>
      <vt:lpstr>Enzymes are: (continued)</vt:lpstr>
      <vt:lpstr>Enzymes are: (continued) ,  </vt:lpstr>
      <vt:lpstr>Enzymes are: (continued) , </vt:lpstr>
      <vt:lpstr>Enzymes are: (continued) ,  </vt:lpstr>
      <vt:lpstr>Enzymes are: (continued) ,  </vt:lpstr>
      <vt:lpstr>Enzymes are: (continued)</vt:lpstr>
      <vt:lpstr>How Inhibitors Work</vt:lpstr>
      <vt:lpstr>Enzymes are: (continued)</vt:lpstr>
      <vt:lpstr>Enzymes: (continued) ,  </vt:lpstr>
      <vt:lpstr>PowerPoint Presentation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Wood</dc:creator>
  <cp:lastModifiedBy>User</cp:lastModifiedBy>
  <cp:revision>60</cp:revision>
  <cp:lastPrinted>1601-01-01T00:00:00Z</cp:lastPrinted>
  <dcterms:created xsi:type="dcterms:W3CDTF">2007-04-03T23:23:56Z</dcterms:created>
  <dcterms:modified xsi:type="dcterms:W3CDTF">2015-04-10T03:31:01Z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TC010903011033</vt:lpwstr>
  </property>
</Properties>
</file>